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9"/>
  </p:notesMasterIdLst>
  <p:sldIdLst>
    <p:sldId id="258" r:id="rId3"/>
    <p:sldId id="259" r:id="rId4"/>
    <p:sldId id="256" r:id="rId5"/>
    <p:sldId id="261" r:id="rId6"/>
    <p:sldId id="262" r:id="rId7"/>
    <p:sldId id="260"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8" d="100"/>
          <a:sy n="98" d="100"/>
        </p:scale>
        <p:origin x="654"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notesMaster" Target="notesMasters/notesMaster1.xml"/><Relationship Id="rId14"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4705A0B-EE8D-45C0-B70D-8709835F17AF}" type="datetimeFigureOut">
              <a:rPr lang="en-GB" smtClean="0"/>
              <a:t>15/05/2018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FA60C5-4769-4EFA-B002-B04C7FCFDFF7}" type="slidenum">
              <a:rPr lang="en-GB" smtClean="0"/>
              <a:t>‹#›</a:t>
            </a:fld>
            <a:endParaRPr lang="en-GB"/>
          </a:p>
        </p:txBody>
      </p:sp>
    </p:spTree>
    <p:extLst>
      <p:ext uri="{BB962C8B-B14F-4D97-AF65-F5344CB8AC3E}">
        <p14:creationId xmlns:p14="http://schemas.microsoft.com/office/powerpoint/2010/main" val="17201502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BBB059D1-56EA-4E5D-8895-84099915A816}" type="slidenum">
              <a:rPr lang="en-US" altLang="en-US" smtClean="0"/>
              <a:pPr eaLnBrk="1" hangingPunct="1">
                <a:spcBef>
                  <a:spcPct val="0"/>
                </a:spcBef>
              </a:pPr>
              <a:t>1</a:t>
            </a:fld>
            <a:endParaRPr lang="en-US" altLang="en-US" dirty="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p:spPr>
        <p:txBody>
          <a:bodyPr/>
          <a:lstStyle/>
          <a:p>
            <a:pPr eaLnBrk="1" hangingPunct="1"/>
            <a:endParaRPr lang="en-US"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5/15/2018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33350" y="6173788"/>
            <a:ext cx="161925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209800" y="6176850"/>
            <a:ext cx="4267200" cy="304800"/>
          </a:xfrm>
        </p:spPr>
        <p:txBody>
          <a:bodyPr/>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dirty="0"/>
              <a:t>Rapid Response Teams Training</a:t>
            </a:r>
          </a:p>
        </p:txBody>
      </p:sp>
      <p:sp>
        <p:nvSpPr>
          <p:cNvPr id="8" name="Slide Number Placeholder 5"/>
          <p:cNvSpPr>
            <a:spLocks noGrp="1"/>
          </p:cNvSpPr>
          <p:nvPr>
            <p:ph type="sldNum" sz="quarter" idx="10"/>
          </p:nvPr>
        </p:nvSpPr>
        <p:spPr/>
        <p:txBody>
          <a:bodyPr/>
          <a:lstStyle>
            <a:lvl1pPr>
              <a:defRPr/>
            </a:lvl1pPr>
          </a:lstStyle>
          <a:p>
            <a:fld id="{641DA84D-6B13-4DF3-B65B-F09B8BB8C7B4}" type="slidenum">
              <a:rPr lang="en-US"/>
              <a:pPr/>
              <a:t>‹#›</a:t>
            </a:fld>
            <a:endParaRPr lang="en-US"/>
          </a:p>
        </p:txBody>
      </p:sp>
    </p:spTree>
    <p:extLst>
      <p:ext uri="{BB962C8B-B14F-4D97-AF65-F5344CB8AC3E}">
        <p14:creationId xmlns:p14="http://schemas.microsoft.com/office/powerpoint/2010/main" val="39135620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endParaRPr lang="en-US"/>
          </a:p>
        </p:txBody>
      </p:sp>
      <p:sp>
        <p:nvSpPr>
          <p:cNvPr id="4" name="Slide Number Placeholder 3"/>
          <p:cNvSpPr>
            <a:spLocks noGrp="1"/>
          </p:cNvSpPr>
          <p:nvPr>
            <p:ph type="sldNum" sz="quarter" idx="11"/>
          </p:nvPr>
        </p:nvSpPr>
        <p:spPr>
          <a:xfrm>
            <a:off x="8458200" y="6481763"/>
            <a:ext cx="609600" cy="365125"/>
          </a:xfrm>
        </p:spPr>
        <p:txBody>
          <a:bodyPr/>
          <a:lstStyle>
            <a:lvl1pPr>
              <a:defRPr/>
            </a:lvl1pPr>
          </a:lstStyle>
          <a:p>
            <a:fld id="{D6A613BE-47C0-4900-BDD3-FBF4F0FA4651}" type="slidenum">
              <a:rPr lang="en-US"/>
              <a:pPr/>
              <a:t>‹#›</a:t>
            </a:fld>
            <a:endParaRPr lang="en-US"/>
          </a:p>
        </p:txBody>
      </p:sp>
    </p:spTree>
    <p:extLst>
      <p:ext uri="{BB962C8B-B14F-4D97-AF65-F5344CB8AC3E}">
        <p14:creationId xmlns:p14="http://schemas.microsoft.com/office/powerpoint/2010/main" val="36768075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a:xfrm>
            <a:off x="8382000" y="6481763"/>
            <a:ext cx="609600" cy="365125"/>
          </a:xfrm>
        </p:spPr>
        <p:txBody>
          <a:bodyPr/>
          <a:lstStyle>
            <a:lvl1pPr>
              <a:defRPr/>
            </a:lvl1pPr>
          </a:lstStyle>
          <a:p>
            <a:fld id="{A710C3AC-2753-431F-B300-29CC644D809A}" type="slidenum">
              <a:rPr lang="en-US"/>
              <a:pPr/>
              <a:t>‹#›</a:t>
            </a:fld>
            <a:endParaRPr lang="en-US"/>
          </a:p>
        </p:txBody>
      </p:sp>
    </p:spTree>
    <p:extLst>
      <p:ext uri="{BB962C8B-B14F-4D97-AF65-F5344CB8AC3E}">
        <p14:creationId xmlns:p14="http://schemas.microsoft.com/office/powerpoint/2010/main" val="15685336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2189212E-7EEF-474E-BAD5-E690FB6C06C3}" type="slidenum">
              <a:rPr lang="en-US"/>
              <a:pPr/>
              <a:t>‹#›</a:t>
            </a:fld>
            <a:endParaRPr lang="en-US"/>
          </a:p>
        </p:txBody>
      </p:sp>
    </p:spTree>
    <p:extLst>
      <p:ext uri="{BB962C8B-B14F-4D97-AF65-F5344CB8AC3E}">
        <p14:creationId xmlns:p14="http://schemas.microsoft.com/office/powerpoint/2010/main" val="13173362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a:t>Rapid Response Teams Training</a:t>
            </a:r>
          </a:p>
        </p:txBody>
      </p:sp>
      <p:sp>
        <p:nvSpPr>
          <p:cNvPr id="4" name="Slide Number Placeholder 5"/>
          <p:cNvSpPr>
            <a:spLocks noGrp="1"/>
          </p:cNvSpPr>
          <p:nvPr>
            <p:ph type="sldNum" sz="quarter" idx="11"/>
          </p:nvPr>
        </p:nvSpPr>
        <p:spPr/>
        <p:txBody>
          <a:bodyPr/>
          <a:lstStyle>
            <a:lvl1pPr>
              <a:defRPr/>
            </a:lvl1pPr>
          </a:lstStyle>
          <a:p>
            <a:fld id="{F3DD2E3D-E5A4-4523-9208-FA5290DDA112}" type="slidenum">
              <a:rPr lang="en-US"/>
              <a:pPr/>
              <a:t>‹#›</a:t>
            </a:fld>
            <a:endParaRPr lang="en-US"/>
          </a:p>
        </p:txBody>
      </p:sp>
    </p:spTree>
    <p:extLst>
      <p:ext uri="{BB962C8B-B14F-4D97-AF65-F5344CB8AC3E}">
        <p14:creationId xmlns:p14="http://schemas.microsoft.com/office/powerpoint/2010/main" val="16128653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33684143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endParaRPr lang="en-US"/>
          </a:p>
        </p:txBody>
      </p:sp>
      <p:sp>
        <p:nvSpPr>
          <p:cNvPr id="4" name="Slide Number Placeholder 5"/>
          <p:cNvSpPr>
            <a:spLocks noGrp="1"/>
          </p:cNvSpPr>
          <p:nvPr>
            <p:ph type="sldNum" sz="quarter" idx="11"/>
          </p:nvPr>
        </p:nvSpPr>
        <p:spPr/>
        <p:txBody>
          <a:bodyPr/>
          <a:lstStyle>
            <a:lvl1pPr>
              <a:defRPr/>
            </a:lvl1pPr>
          </a:lstStyle>
          <a:p>
            <a:fld id="{3E9BC9DD-E369-4672-B478-B546514F658F}" type="slidenum">
              <a:rPr lang="en-US"/>
              <a:pPr/>
              <a:t>‹#›</a:t>
            </a:fld>
            <a:endParaRPr lang="en-US"/>
          </a:p>
        </p:txBody>
      </p:sp>
    </p:spTree>
    <p:extLst>
      <p:ext uri="{BB962C8B-B14F-4D97-AF65-F5344CB8AC3E}">
        <p14:creationId xmlns:p14="http://schemas.microsoft.com/office/powerpoint/2010/main" val="42429977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endParaRPr lang="en-US"/>
          </a:p>
        </p:txBody>
      </p:sp>
      <p:sp>
        <p:nvSpPr>
          <p:cNvPr id="3" name="Slide Number Placeholder 5"/>
          <p:cNvSpPr>
            <a:spLocks noGrp="1"/>
          </p:cNvSpPr>
          <p:nvPr>
            <p:ph type="sldNum" sz="quarter" idx="11"/>
          </p:nvPr>
        </p:nvSpPr>
        <p:spPr/>
        <p:txBody>
          <a:bodyPr/>
          <a:lstStyle>
            <a:lvl1pPr>
              <a:defRPr/>
            </a:lvl1pPr>
          </a:lstStyle>
          <a:p>
            <a:fld id="{E1718731-5FE6-492D-BD72-52B453B01C98}" type="slidenum">
              <a:rPr lang="en-US"/>
              <a:pPr/>
              <a:t>‹#›</a:t>
            </a:fld>
            <a:endParaRPr lang="en-US"/>
          </a:p>
        </p:txBody>
      </p:sp>
    </p:spTree>
    <p:extLst>
      <p:ext uri="{BB962C8B-B14F-4D97-AF65-F5344CB8AC3E}">
        <p14:creationId xmlns:p14="http://schemas.microsoft.com/office/powerpoint/2010/main" val="182385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165ABD8E-E64D-4F34-8682-135332093944}" type="slidenum">
              <a:rPr lang="en-US"/>
              <a:pPr/>
              <a:t>‹#›</a:t>
            </a:fld>
            <a:endParaRPr lang="en-US"/>
          </a:p>
        </p:txBody>
      </p:sp>
    </p:spTree>
    <p:extLst>
      <p:ext uri="{BB962C8B-B14F-4D97-AF65-F5344CB8AC3E}">
        <p14:creationId xmlns:p14="http://schemas.microsoft.com/office/powerpoint/2010/main" val="35019837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74A7E39D-06B1-4D79-9212-016EF0155380}" type="slidenum">
              <a:rPr lang="en-US"/>
              <a:pPr/>
              <a:t>‹#›</a:t>
            </a:fld>
            <a:endParaRPr lang="en-US"/>
          </a:p>
        </p:txBody>
      </p:sp>
    </p:spTree>
    <p:extLst>
      <p:ext uri="{BB962C8B-B14F-4D97-AF65-F5344CB8AC3E}">
        <p14:creationId xmlns:p14="http://schemas.microsoft.com/office/powerpoint/2010/main" val="2571756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E222C279-9B2E-4222-BA3D-98325B57B10E}" type="slidenum">
              <a:rPr lang="en-US"/>
              <a:pPr/>
              <a:t>‹#›</a:t>
            </a:fld>
            <a:endParaRPr lang="en-US"/>
          </a:p>
        </p:txBody>
      </p:sp>
    </p:spTree>
    <p:extLst>
      <p:ext uri="{BB962C8B-B14F-4D97-AF65-F5344CB8AC3E}">
        <p14:creationId xmlns:p14="http://schemas.microsoft.com/office/powerpoint/2010/main" val="101226051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B29A1650-9120-4C96-BED5-F20E40E936B3}" type="slidenum">
              <a:rPr lang="en-US"/>
              <a:pPr/>
              <a:t>‹#›</a:t>
            </a:fld>
            <a:endParaRPr lang="en-US"/>
          </a:p>
        </p:txBody>
      </p:sp>
    </p:spTree>
    <p:extLst>
      <p:ext uri="{BB962C8B-B14F-4D97-AF65-F5344CB8AC3E}">
        <p14:creationId xmlns:p14="http://schemas.microsoft.com/office/powerpoint/2010/main" val="1857843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5/15/2018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5/15/2018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5/15/2018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5/15/2018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5/15/2018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r>
              <a:rPr lang="en-US"/>
              <a:t>Rapid Response Teams Training</a:t>
            </a:r>
          </a:p>
        </p:txBody>
      </p:sp>
      <p:sp>
        <p:nvSpPr>
          <p:cNvPr id="6" name="Slide Number Placeholder 5"/>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264479D6-E1AD-4E5B-A4F8-2E59461ED891}" type="slidenum">
              <a:rPr lang="en-US"/>
              <a:pPr/>
              <a:t>‹#›</a:t>
            </a:fld>
            <a:endParaRPr lang="en-US"/>
          </a:p>
        </p:txBody>
      </p:sp>
      <p:sp>
        <p:nvSpPr>
          <p:cNvPr id="7" name="Subtitle 2"/>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a:solidFill>
                  <a:srgbClr val="FFFFFF"/>
                </a:solidFill>
                <a:ea typeface="Calibri"/>
              </a:rPr>
              <a:t>Rapid Response Teams Training</a:t>
            </a:r>
            <a:endParaRPr lang="fr-FR" sz="1400" dirty="0">
              <a:solidFill>
                <a:srgbClr val="FFFFFF"/>
              </a:solidFill>
              <a:ea typeface="Calibri"/>
            </a:endParaRP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86800" y="6481763"/>
            <a:ext cx="609600" cy="365125"/>
          </a:xfrm>
          <a:prstGeom prst="rect">
            <a:avLst/>
          </a:prstGeom>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450384FD-CC80-4B09-A768-218B646411B4}" type="slidenum">
              <a:rPr lang="en-US" sz="1600">
                <a:solidFill>
                  <a:schemeClr val="bg1"/>
                </a:solidFill>
              </a:rPr>
              <a:pPr eaLnBrk="1" hangingPunct="1"/>
              <a:t>‹#›</a:t>
            </a:fld>
            <a:endParaRPr lang="en-US" sz="16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1036" name="image1.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057400" y="6478588"/>
            <a:ext cx="20081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FR" sz="1200">
                <a:solidFill>
                  <a:schemeClr val="bg1"/>
                </a:solidFill>
                <a:latin typeface="Arial Narrow" pitchFamily="34" charset="0"/>
              </a:rPr>
              <a:t>Rapid Response Teams Training</a:t>
            </a:r>
            <a:endParaRPr lang="en-GB" sz="1200">
              <a:solidFill>
                <a:schemeClr val="bg1"/>
              </a:solidFill>
              <a:latin typeface="Arial Narrow" pitchFamily="34" charset="0"/>
            </a:endParaRPr>
          </a:p>
        </p:txBody>
      </p:sp>
    </p:spTree>
    <p:extLst>
      <p:ext uri="{BB962C8B-B14F-4D97-AF65-F5344CB8AC3E}">
        <p14:creationId xmlns:p14="http://schemas.microsoft.com/office/powerpoint/2010/main" val="16866872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4.xml"/><Relationship Id="rId4" Type="http://schemas.openxmlformats.org/officeDocument/2006/relationships/hyperlink" Target="mailto:ihrhrt@who.int"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ctrTitle"/>
          </p:nvPr>
        </p:nvSpPr>
        <p:spPr>
          <a:xfrm>
            <a:off x="3923928" y="84138"/>
            <a:ext cx="5186735" cy="1752600"/>
          </a:xfrm>
        </p:spPr>
        <p:txBody>
          <a:bodyPr>
            <a:normAutofit/>
          </a:bodyPr>
          <a:lstStyle/>
          <a:p>
            <a:pPr algn="r" eaLnBrk="1" hangingPunct="1"/>
            <a:r>
              <a:rPr lang="en-US" altLang="en-US" sz="3300" b="1" dirty="0">
                <a:solidFill>
                  <a:srgbClr val="002060"/>
                </a:solidFill>
                <a:cs typeface="Arial" charset="0"/>
              </a:rPr>
              <a:t>Rapid Response Teams </a:t>
            </a:r>
            <a:r>
              <a:rPr lang="en-US" altLang="en-US" sz="3300" b="1" dirty="0">
                <a:solidFill>
                  <a:srgbClr val="0070C0"/>
                </a:solidFill>
                <a:cs typeface="Arial" charset="0"/>
              </a:rPr>
              <a:t>Training</a:t>
            </a:r>
          </a:p>
        </p:txBody>
      </p:sp>
      <p:sp>
        <p:nvSpPr>
          <p:cNvPr id="15363" name="Subtitle 2"/>
          <p:cNvSpPr>
            <a:spLocks noGrp="1"/>
          </p:cNvSpPr>
          <p:nvPr>
            <p:ph type="subTitle" idx="1"/>
          </p:nvPr>
        </p:nvSpPr>
        <p:spPr>
          <a:xfrm>
            <a:off x="-1" y="4572000"/>
            <a:ext cx="9110663" cy="609600"/>
          </a:xfrm>
          <a:solidFill>
            <a:schemeClr val="bg1"/>
          </a:solidFill>
        </p:spPr>
        <p:txBody>
          <a:bodyPr>
            <a:noAutofit/>
          </a:bodyPr>
          <a:lstStyle/>
          <a:p>
            <a:pPr algn="l" eaLnBrk="1" hangingPunct="1"/>
            <a:r>
              <a:rPr lang="en-US" altLang="en-US" b="1" dirty="0">
                <a:solidFill>
                  <a:srgbClr val="002060"/>
                </a:solidFill>
                <a:cs typeface="Arial" charset="0"/>
              </a:rPr>
              <a:t>A2.3 National emergency coordination mechanisms</a:t>
            </a:r>
          </a:p>
          <a:p>
            <a:pPr algn="l" eaLnBrk="1" hangingPunct="1"/>
            <a:r>
              <a:rPr lang="fr-FR" altLang="en-US" b="1" dirty="0">
                <a:solidFill>
                  <a:srgbClr val="002060"/>
                </a:solidFill>
                <a:cs typeface="Arial" charset="0"/>
              </a:rPr>
              <a:t>Group e</a:t>
            </a:r>
            <a:r>
              <a:rPr lang="en-US" altLang="en-US" b="1" dirty="0" err="1">
                <a:solidFill>
                  <a:srgbClr val="002060"/>
                </a:solidFill>
                <a:cs typeface="Arial" charset="0"/>
              </a:rPr>
              <a:t>xercise</a:t>
            </a:r>
            <a:endParaRPr lang="en-US" altLang="en-US" b="1" dirty="0">
              <a:solidFill>
                <a:srgbClr val="002060"/>
              </a:solidFill>
              <a:cs typeface="Arial" charset="0"/>
            </a:endParaRPr>
          </a:p>
        </p:txBody>
      </p:sp>
      <p:sp>
        <p:nvSpPr>
          <p:cNvPr id="2" name="TextBox 1"/>
          <p:cNvSpPr txBox="1"/>
          <p:nvPr/>
        </p:nvSpPr>
        <p:spPr>
          <a:xfrm>
            <a:off x="0" y="5715000"/>
            <a:ext cx="2514600" cy="400110"/>
          </a:xfrm>
          <a:prstGeom prst="rect">
            <a:avLst/>
          </a:prstGeom>
          <a:noFill/>
        </p:spPr>
        <p:txBody>
          <a:bodyPr wrap="square" rtlCol="0">
            <a:spAutoFit/>
          </a:bodyPr>
          <a:lstStyle/>
          <a:p>
            <a:r>
              <a:rPr lang="en-US" altLang="en-US" sz="2000" b="1" dirty="0">
                <a:solidFill>
                  <a:srgbClr val="002060"/>
                </a:solidFill>
                <a:cs typeface="Arial" charset="0"/>
              </a:rPr>
              <a:t>Duration: 60’</a:t>
            </a:r>
          </a:p>
        </p:txBody>
      </p:sp>
      <p:sp>
        <p:nvSpPr>
          <p:cNvPr id="3" name="TextBox 2">
            <a:extLst>
              <a:ext uri="{FF2B5EF4-FFF2-40B4-BE49-F238E27FC236}">
                <a16:creationId xmlns:a16="http://schemas.microsoft.com/office/drawing/2014/main" id="{FA22E834-4357-4EEF-A9BC-42B4B88ED4A0}"/>
              </a:ext>
            </a:extLst>
          </p:cNvPr>
          <p:cNvSpPr txBox="1"/>
          <p:nvPr/>
        </p:nvSpPr>
        <p:spPr>
          <a:xfrm>
            <a:off x="0" y="6400800"/>
            <a:ext cx="1774460" cy="307777"/>
          </a:xfrm>
          <a:prstGeom prst="rect">
            <a:avLst/>
          </a:prstGeom>
          <a:noFill/>
        </p:spPr>
        <p:txBody>
          <a:bodyPr wrap="none" rtlCol="0">
            <a:spAutoFit/>
          </a:bodyPr>
          <a:lstStyle/>
          <a:p>
            <a:r>
              <a:rPr lang="fr-FR" sz="1400" dirty="0" err="1">
                <a:solidFill>
                  <a:srgbClr val="002060"/>
                </a:solidFill>
              </a:rPr>
              <a:t>Updated</a:t>
            </a:r>
            <a:r>
              <a:rPr lang="fr-FR" sz="1400" dirty="0">
                <a:solidFill>
                  <a:srgbClr val="002060"/>
                </a:solidFill>
              </a:rPr>
              <a:t>: 14/05/2018</a:t>
            </a:r>
            <a:endParaRPr lang="en-US" sz="1400" dirty="0">
              <a:solidFill>
                <a:srgbClr val="002060"/>
              </a:solidFill>
            </a:endParaRPr>
          </a:p>
        </p:txBody>
      </p:sp>
    </p:spTree>
    <p:extLst>
      <p:ext uri="{BB962C8B-B14F-4D97-AF65-F5344CB8AC3E}">
        <p14:creationId xmlns:p14="http://schemas.microsoft.com/office/powerpoint/2010/main" val="7373325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fr-FR" sz="3600" b="1" dirty="0">
                <a:solidFill>
                  <a:srgbClr val="002060"/>
                </a:solidFill>
              </a:rPr>
              <a:t>Learning objectives</a:t>
            </a:r>
            <a:endParaRPr lang="en-GB" sz="3600" b="1" dirty="0">
              <a:solidFill>
                <a:srgbClr val="002060"/>
              </a:solidFill>
            </a:endParaRPr>
          </a:p>
        </p:txBody>
      </p:sp>
      <p:sp>
        <p:nvSpPr>
          <p:cNvPr id="4" name="Rectangle 3"/>
          <p:cNvSpPr/>
          <p:nvPr/>
        </p:nvSpPr>
        <p:spPr>
          <a:xfrm>
            <a:off x="457200" y="1447800"/>
            <a:ext cx="8305800" cy="3785652"/>
          </a:xfrm>
          <a:prstGeom prst="rect">
            <a:avLst/>
          </a:prstGeom>
        </p:spPr>
        <p:txBody>
          <a:bodyPr wrap="square">
            <a:spAutoFit/>
          </a:bodyPr>
          <a:lstStyle/>
          <a:p>
            <a:pPr algn="just"/>
            <a:r>
              <a:rPr lang="en-US" sz="2400" dirty="0">
                <a:solidFill>
                  <a:srgbClr val="002060"/>
                </a:solidFill>
                <a:latin typeface="Arial" panose="020B0604020202020204" pitchFamily="34" charset="0"/>
                <a:cs typeface="Arial" panose="020B0604020202020204" pitchFamily="34" charset="0"/>
              </a:rPr>
              <a:t>At the end of this activity you should be able to:</a:t>
            </a:r>
          </a:p>
          <a:p>
            <a:pPr algn="just"/>
            <a:endParaRPr lang="en-US" sz="2400" dirty="0">
              <a:solidFill>
                <a:srgbClr val="002060"/>
              </a:solidFill>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US" sz="2400" dirty="0">
                <a:solidFill>
                  <a:srgbClr val="002060"/>
                </a:solidFill>
                <a:latin typeface="Arial" panose="020B0604020202020204" pitchFamily="34" charset="0"/>
                <a:cs typeface="Arial" panose="020B0604020202020204" pitchFamily="34" charset="0"/>
              </a:rPr>
              <a:t>Identify the existing national and sub-national emergency coordination structures and mechanisms.</a:t>
            </a:r>
          </a:p>
          <a:p>
            <a:pPr algn="just"/>
            <a:endParaRPr lang="en-US" sz="2400" dirty="0">
              <a:solidFill>
                <a:srgbClr val="002060"/>
              </a:solidFill>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US" sz="2400" dirty="0">
                <a:solidFill>
                  <a:srgbClr val="002060"/>
                </a:solidFill>
                <a:latin typeface="Arial" panose="020B0604020202020204" pitchFamily="34" charset="0"/>
                <a:cs typeface="Arial" panose="020B0604020202020204" pitchFamily="34" charset="0"/>
              </a:rPr>
              <a:t>Describe how the RRT is linked to the national structure/s and mechanism of the country in preparing and responding to public health events of national (or international concern), including outbreaks.</a:t>
            </a:r>
          </a:p>
          <a:p>
            <a:pPr algn="just"/>
            <a:endParaRPr lang="en-US" sz="24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363836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4500" y="176748"/>
            <a:ext cx="8229600" cy="1143000"/>
          </a:xfrm>
        </p:spPr>
        <p:txBody>
          <a:bodyPr>
            <a:noAutofit/>
          </a:bodyPr>
          <a:lstStyle/>
          <a:p>
            <a:r>
              <a:rPr lang="fr-FR" sz="3600" b="1" dirty="0">
                <a:solidFill>
                  <a:srgbClr val="002060"/>
                </a:solidFill>
              </a:rPr>
              <a:t>Instructions</a:t>
            </a:r>
            <a:endParaRPr lang="en-GB" sz="3600" b="1" dirty="0">
              <a:solidFill>
                <a:srgbClr val="002060"/>
              </a:solidFill>
            </a:endParaRPr>
          </a:p>
        </p:txBody>
      </p:sp>
      <p:sp>
        <p:nvSpPr>
          <p:cNvPr id="4" name="Rectangle 3"/>
          <p:cNvSpPr/>
          <p:nvPr/>
        </p:nvSpPr>
        <p:spPr>
          <a:xfrm>
            <a:off x="457200" y="1841480"/>
            <a:ext cx="8229600" cy="3416320"/>
          </a:xfrm>
          <a:prstGeom prst="rect">
            <a:avLst/>
          </a:prstGeom>
        </p:spPr>
        <p:txBody>
          <a:bodyPr wrap="square">
            <a:spAutoFit/>
          </a:bodyPr>
          <a:lstStyle/>
          <a:p>
            <a:pPr marL="285750" indent="-285750" algn="just">
              <a:buFont typeface="Arial" panose="020B0604020202020204" pitchFamily="34" charset="0"/>
              <a:buChar char="•"/>
            </a:pPr>
            <a:r>
              <a:rPr lang="en-US" sz="2400" dirty="0">
                <a:solidFill>
                  <a:srgbClr val="002060"/>
                </a:solidFill>
                <a:latin typeface="Arial" panose="020B0604020202020204" pitchFamily="34" charset="0"/>
                <a:cs typeface="Arial" panose="020B0604020202020204" pitchFamily="34" charset="0"/>
              </a:rPr>
              <a:t>Draw the flowchart of the national structure/s and rapid response mechanism for emergencies</a:t>
            </a:r>
            <a:r>
              <a:rPr lang="en-GB" sz="2400" dirty="0">
                <a:solidFill>
                  <a:srgbClr val="002060"/>
                </a:solidFill>
                <a:latin typeface="Arial" panose="020B0604020202020204" pitchFamily="34" charset="0"/>
                <a:cs typeface="Arial" panose="020B0604020202020204" pitchFamily="34" charset="0"/>
              </a:rPr>
              <a:t>. </a:t>
            </a:r>
          </a:p>
          <a:p>
            <a:pPr marL="285750" indent="-285750" algn="just">
              <a:buFont typeface="Arial" panose="020B0604020202020204" pitchFamily="34" charset="0"/>
              <a:buChar char="•"/>
            </a:pPr>
            <a:endParaRPr lang="en-GB" sz="2400" dirty="0">
              <a:solidFill>
                <a:srgbClr val="002060"/>
              </a:solidFill>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US" sz="2400" dirty="0">
                <a:solidFill>
                  <a:srgbClr val="002060"/>
                </a:solidFill>
                <a:latin typeface="Arial" panose="020B0604020202020204" pitchFamily="34" charset="0"/>
                <a:cs typeface="Arial" panose="020B0604020202020204" pitchFamily="34" charset="0"/>
              </a:rPr>
              <a:t>List the key positions (i.e. directors, surveillance officers, coordinator). Include both national and the sub-national. </a:t>
            </a:r>
          </a:p>
          <a:p>
            <a:pPr algn="just"/>
            <a:endParaRPr lang="en-GB" sz="2400" dirty="0">
              <a:solidFill>
                <a:srgbClr val="002060"/>
              </a:solidFill>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US" sz="2400" dirty="0">
                <a:solidFill>
                  <a:srgbClr val="002060"/>
                </a:solidFill>
                <a:latin typeface="Arial" panose="020B0604020202020204" pitchFamily="34" charset="0"/>
                <a:cs typeface="Arial" panose="020B0604020202020204" pitchFamily="34" charset="0"/>
              </a:rPr>
              <a:t>Explain how the RRT is linked to the national structure/s and emergency coordination mechanisms.</a:t>
            </a:r>
          </a:p>
          <a:p>
            <a:pPr algn="just"/>
            <a:endParaRPr lang="en-GB" sz="24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80443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3600" b="1" dirty="0" err="1">
                <a:solidFill>
                  <a:srgbClr val="FF0000"/>
                </a:solidFill>
              </a:rPr>
              <a:t>Debriefing</a:t>
            </a:r>
            <a:endParaRPr lang="en-US" sz="3600" b="1" dirty="0">
              <a:solidFill>
                <a:srgbClr val="FF0000"/>
              </a:solidFill>
            </a:endParaRPr>
          </a:p>
        </p:txBody>
      </p:sp>
      <p:sp>
        <p:nvSpPr>
          <p:cNvPr id="3" name="Content Placeholder 2"/>
          <p:cNvSpPr>
            <a:spLocks noGrp="1"/>
          </p:cNvSpPr>
          <p:nvPr>
            <p:ph idx="1"/>
          </p:nvPr>
        </p:nvSpPr>
        <p:spPr/>
        <p:txBody>
          <a:bodyPr/>
          <a:lstStyle/>
          <a:p>
            <a:pPr marL="0" indent="0" algn="ctr">
              <a:buNone/>
            </a:pPr>
            <a:r>
              <a:rPr lang="fr-FR" sz="2800" i="1" dirty="0">
                <a:solidFill>
                  <a:srgbClr val="FF0000"/>
                </a:solidFill>
              </a:rPr>
              <a:t>Note to </a:t>
            </a:r>
            <a:r>
              <a:rPr lang="fr-FR" sz="2800" i="1" dirty="0" err="1">
                <a:solidFill>
                  <a:srgbClr val="FF0000"/>
                </a:solidFill>
              </a:rPr>
              <a:t>facilitator</a:t>
            </a:r>
            <a:r>
              <a:rPr lang="fr-FR" sz="2800" i="1" dirty="0">
                <a:solidFill>
                  <a:srgbClr val="FF0000"/>
                </a:solidFill>
              </a:rPr>
              <a:t>:</a:t>
            </a:r>
          </a:p>
          <a:p>
            <a:pPr marL="0" indent="0" algn="ctr">
              <a:buNone/>
            </a:pPr>
            <a:r>
              <a:rPr lang="fr-FR" sz="2800" i="1" dirty="0">
                <a:solidFill>
                  <a:srgbClr val="FF0000"/>
                </a:solidFill>
              </a:rPr>
              <a:t>If relevant, insert </a:t>
            </a:r>
            <a:r>
              <a:rPr lang="fr-FR" sz="2800" i="1" dirty="0" err="1">
                <a:solidFill>
                  <a:srgbClr val="FF0000"/>
                </a:solidFill>
              </a:rPr>
              <a:t>here</a:t>
            </a:r>
            <a:r>
              <a:rPr lang="fr-FR" sz="2800" i="1" dirty="0">
                <a:solidFill>
                  <a:srgbClr val="FF0000"/>
                </a:solidFill>
              </a:rPr>
              <a:t> country </a:t>
            </a:r>
            <a:r>
              <a:rPr lang="fr-FR" sz="2800" i="1" dirty="0" err="1">
                <a:solidFill>
                  <a:srgbClr val="FF0000"/>
                </a:solidFill>
              </a:rPr>
              <a:t>specific</a:t>
            </a:r>
            <a:r>
              <a:rPr lang="fr-FR" sz="2800" i="1" dirty="0">
                <a:solidFill>
                  <a:srgbClr val="FF0000"/>
                </a:solidFill>
              </a:rPr>
              <a:t> information on </a:t>
            </a:r>
            <a:r>
              <a:rPr lang="en-US" sz="2800" i="1" dirty="0">
                <a:solidFill>
                  <a:srgbClr val="FF0000"/>
                </a:solidFill>
              </a:rPr>
              <a:t>national structures and mechanism for emergencies, as well as any existing Standard Operational Procedures (SOPs).</a:t>
            </a:r>
          </a:p>
        </p:txBody>
      </p:sp>
    </p:spTree>
    <p:extLst>
      <p:ext uri="{BB962C8B-B14F-4D97-AF65-F5344CB8AC3E}">
        <p14:creationId xmlns:p14="http://schemas.microsoft.com/office/powerpoint/2010/main" val="12804636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Disclaimer</a:t>
            </a:r>
          </a:p>
        </p:txBody>
      </p:sp>
      <p:sp>
        <p:nvSpPr>
          <p:cNvPr id="3" name="Content Placeholder 2"/>
          <p:cNvSpPr>
            <a:spLocks noGrp="1"/>
          </p:cNvSpPr>
          <p:nvPr>
            <p:ph idx="1"/>
          </p:nvPr>
        </p:nvSpPr>
        <p:spPr>
          <a:xfrm>
            <a:off x="457200" y="1484784"/>
            <a:ext cx="8229600" cy="4525963"/>
          </a:xfrm>
        </p:spPr>
        <p:txBody>
          <a:bodyPr/>
          <a:lstStyle/>
          <a:p>
            <a:pPr marL="0" indent="0">
              <a:buNone/>
            </a:pPr>
            <a:r>
              <a:rPr lang="en-US" sz="1600" b="1" dirty="0"/>
              <a:t>WHO Health Security Learning Platform - Training Materials</a:t>
            </a:r>
            <a:endParaRPr lang="en-US" sz="1600" dirty="0"/>
          </a:p>
          <a:p>
            <a:endParaRPr lang="en-US" sz="1600" dirty="0"/>
          </a:p>
          <a:p>
            <a:pPr marL="0" indent="0">
              <a:buNone/>
            </a:pPr>
            <a:r>
              <a:rPr lang="en-US" sz="1600" dirty="0"/>
              <a:t>These WHO Training Materials are © World Health Organization (WHO) 2018. All rights reserved.</a:t>
            </a:r>
          </a:p>
          <a:p>
            <a:pPr marL="0" indent="0">
              <a:buNone/>
            </a:pPr>
            <a:endParaRPr lang="en-US" sz="1600" dirty="0"/>
          </a:p>
          <a:p>
            <a:pPr marL="0" indent="0">
              <a:buNone/>
            </a:pPr>
            <a:r>
              <a:rPr lang="en-US" sz="1600" dirty="0"/>
              <a:t>Your use of these materials is subject to the “</a:t>
            </a:r>
            <a:r>
              <a:rPr lang="en-US" sz="1600" u="sng" dirty="0">
                <a:hlinkClick r:id="rId2"/>
              </a:rPr>
              <a:t>WHO Health Security Learning Platform, Training Materials – Terms of Use</a:t>
            </a:r>
            <a:r>
              <a:rPr lang="en-US" sz="1600" dirty="0"/>
              <a:t>”, which you accepted when downloading them and which are available on the Health Security Learning Platform at: </a:t>
            </a:r>
            <a:r>
              <a:rPr lang="en-US" sz="1600" u="sng" dirty="0">
                <a:hlinkClick r:id="rId3"/>
              </a:rPr>
              <a:t>https://extranet.who.int/hslp</a:t>
            </a:r>
            <a:r>
              <a:rPr lang="en-US" sz="1600" dirty="0"/>
              <a:t> .  </a:t>
            </a:r>
          </a:p>
          <a:p>
            <a:pPr marL="0" indent="0">
              <a:buNone/>
            </a:pPr>
            <a:r>
              <a:rPr lang="en-US" sz="1600" dirty="0"/>
              <a:t> </a:t>
            </a:r>
          </a:p>
          <a:p>
            <a:pPr marL="0" indent="0">
              <a:buNone/>
            </a:pPr>
            <a:r>
              <a:rPr lang="en-US" sz="1600" dirty="0"/>
              <a:t>Should you adapt, modify, translate, or in any other way revise the contents of these materials, you shall not imply that WHO is any way affiliated with such modifications and shall not use the WHO name or emblem in such modified materials.  </a:t>
            </a:r>
          </a:p>
          <a:p>
            <a:endParaRPr lang="en-US" sz="1600" dirty="0"/>
          </a:p>
          <a:p>
            <a:pPr marL="0" indent="0">
              <a:buNone/>
            </a:pPr>
            <a:r>
              <a:rPr lang="en-US" sz="1600" dirty="0"/>
              <a:t>Further, please inform WHO of any modifications of these materials that you use publicly, for record-keeping purposes and continued development, by emailing </a:t>
            </a:r>
            <a:r>
              <a:rPr lang="en-US" sz="1600" u="sng" dirty="0">
                <a:hlinkClick r:id="rId4"/>
              </a:rPr>
              <a:t>ihrhrt@who.int</a:t>
            </a:r>
            <a:r>
              <a:rPr lang="en-US" sz="1600" dirty="0"/>
              <a:t>. </a:t>
            </a:r>
          </a:p>
        </p:txBody>
      </p:sp>
    </p:spTree>
    <p:extLst>
      <p:ext uri="{BB962C8B-B14F-4D97-AF65-F5344CB8AC3E}">
        <p14:creationId xmlns:p14="http://schemas.microsoft.com/office/powerpoint/2010/main" val="22334357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66019"/>
            <a:ext cx="8229600" cy="4525963"/>
          </a:xfrm>
        </p:spPr>
        <p:txBody>
          <a:bodyPr anchor="ctr"/>
          <a:lstStyle/>
          <a:p>
            <a:pPr marL="0" indent="0" algn="ctr">
              <a:buNone/>
            </a:pPr>
            <a:r>
              <a:rPr lang="fr-FR" sz="5400" b="1" i="1" dirty="0" err="1"/>
              <a:t>Thank</a:t>
            </a:r>
            <a:r>
              <a:rPr lang="fr-FR" sz="5400" b="1" i="1" dirty="0"/>
              <a:t> </a:t>
            </a:r>
            <a:r>
              <a:rPr lang="fr-FR" sz="5400" b="1" i="1" dirty="0" err="1"/>
              <a:t>you</a:t>
            </a:r>
            <a:r>
              <a:rPr lang="fr-FR" sz="5400" b="1" i="1" dirty="0"/>
              <a:t>!</a:t>
            </a:r>
            <a:endParaRPr lang="en-US" sz="5400" b="1" i="1" dirty="0"/>
          </a:p>
        </p:txBody>
      </p:sp>
    </p:spTree>
    <p:extLst>
      <p:ext uri="{BB962C8B-B14F-4D97-AF65-F5344CB8AC3E}">
        <p14:creationId xmlns:p14="http://schemas.microsoft.com/office/powerpoint/2010/main" val="13898848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TotalTime>
  <Words>251</Words>
  <Application>Microsoft Office PowerPoint</Application>
  <PresentationFormat>On-screen Show (4:3)</PresentationFormat>
  <Paragraphs>32</Paragraphs>
  <Slides>6</Slides>
  <Notes>1</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6</vt:i4>
      </vt:variant>
    </vt:vector>
  </HeadingPairs>
  <TitlesOfParts>
    <vt:vector size="11" baseType="lpstr">
      <vt:lpstr>Arial</vt:lpstr>
      <vt:lpstr>Arial Narrow</vt:lpstr>
      <vt:lpstr>Calibri</vt:lpstr>
      <vt:lpstr>Office Theme</vt:lpstr>
      <vt:lpstr>RC 59 Template EN</vt:lpstr>
      <vt:lpstr>Rapid Response Teams Training</vt:lpstr>
      <vt:lpstr>Learning objectives</vt:lpstr>
      <vt:lpstr>Instructions</vt:lpstr>
      <vt:lpstr>Debriefing</vt:lpstr>
      <vt:lpstr>Disclaimer</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Block A: Activity X (RRT)  Sub - Activity z. National Disaster Coordination Structure and Mechanism: Exercise</dc:title>
  <dc:creator>MUITA, Martin</dc:creator>
  <cp:lastModifiedBy>GOMEZ, Paula</cp:lastModifiedBy>
  <cp:revision>23</cp:revision>
  <dcterms:created xsi:type="dcterms:W3CDTF">2006-08-16T00:00:00Z</dcterms:created>
  <dcterms:modified xsi:type="dcterms:W3CDTF">2018-05-15T13:28:37Z</dcterms:modified>
</cp:coreProperties>
</file>